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88" r:id="rId6"/>
    <p:sldId id="289" r:id="rId7"/>
    <p:sldId id="292" r:id="rId8"/>
    <p:sldId id="296" r:id="rId9"/>
    <p:sldId id="297" r:id="rId10"/>
    <p:sldId id="290" r:id="rId11"/>
    <p:sldId id="295" r:id="rId12"/>
    <p:sldId id="293" r:id="rId13"/>
    <p:sldId id="291" r:id="rId14"/>
    <p:sldId id="29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pos="7512" userDrawn="1">
          <p15:clr>
            <a:srgbClr val="A4A3A4"/>
          </p15:clr>
        </p15:guide>
        <p15:guide id="4" pos="144" userDrawn="1">
          <p15:clr>
            <a:srgbClr val="A4A3A4"/>
          </p15:clr>
        </p15:guide>
        <p15:guide id="5" orient="horz" pos="624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7B8E"/>
    <a:srgbClr val="0E94AA"/>
    <a:srgbClr val="404040"/>
    <a:srgbClr val="C2F2FA"/>
    <a:srgbClr val="F2D600"/>
    <a:srgbClr val="FF9F1A"/>
    <a:srgbClr val="C377E0"/>
    <a:srgbClr val="61BD4F"/>
    <a:srgbClr val="0079BF"/>
    <a:srgbClr val="5CDD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8D4B03-9827-417E-8143-29A75E3D19C7}" v="92" dt="2020-05-28T09:14:42.224"/>
    <p1510:client id="{7FA8EB11-2D80-4746-B0FA-7D69834EFA16}" v="78" dt="2020-05-28T06:26:56.629"/>
    <p1510:client id="{BFA7B450-474A-4B76-9075-AF347CAD0156}" v="1" dt="2020-05-27T11:25:29.667"/>
    <p1510:client id="{E1B24546-7E0B-F49D-65F3-4F4C67A51067}" v="650" dt="2020-05-27T09:41:16.7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510" autoAdjust="0"/>
  </p:normalViewPr>
  <p:slideViewPr>
    <p:cSldViewPr snapToGrid="0">
      <p:cViewPr varScale="1">
        <p:scale>
          <a:sx n="83" d="100"/>
          <a:sy n="83" d="100"/>
        </p:scale>
        <p:origin x="225" y="30"/>
      </p:cViewPr>
      <p:guideLst>
        <p:guide orient="horz" pos="2328"/>
        <p:guide pos="3864"/>
        <p:guide pos="7512"/>
        <p:guide pos="144"/>
        <p:guide orient="horz" pos="624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65D3EB-CBDD-4100-83B7-3BFE0A8F41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2B4595-A79D-4567-9FE1-DCF31A42B3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5C0719-993D-42E1-80ED-8F01056F36C2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E452F-E862-4273-987C-980229E532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E394C-9AD7-48EA-AB0F-18032A3E09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421AD-3AC0-48CB-8727-BB447FD226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1598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p4>
</file>

<file path=ppt/media/media4.m4a>
</file>

<file path=ppt/media/media5.m4a>
</file>

<file path=ppt/media/media6.m4a>
</file>

<file path=ppt/media/media7.m4a>
</file>

<file path=ppt/media/media8.m4a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3BC9C-6C58-464F-B94E-FD73C5FB016E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60DC36-8EFA-4378-9855-E019C55AC4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05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27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882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84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81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693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597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F864C-44C4-4000-952D-01F31BFB3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392E06-C914-467E-9D4F-BD763EDA2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EFBAF-82E9-49AD-B2CF-7D154E02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8006A-94B1-44F7-972D-56767EDE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7BFAB-D84B-45E1-A0BD-2516AC1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6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7B869-BFB2-4C20-8AB1-46704BB3D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F007DB-4F12-4428-9C48-5120DF070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FA8DA-0E31-4CA6-BBFC-2467AAD1D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974BD-9845-459A-9AAA-12731E25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71B0A-FDFB-4B2C-A9EC-2334C590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40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0B5D73-1652-4A8E-B5A3-101523D72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7FB99-7425-444D-B602-01B672BCE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EA9C5-552A-48A1-AB54-ED54209B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3AAA3-4155-48FB-8F00-16DBE0C9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94EAE-CB3C-4DEF-A66D-583C7AAC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804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07FBE-061D-452C-A8A6-213063CF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A3535-1708-499D-B5D2-7D8F9FD18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06063-A112-49AB-80C8-504D99EC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4C8D5-F898-4318-A76D-1FBD87329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6EC76-E8E8-4FFA-B671-7FA2F3EF5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28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CABF-E3C1-431A-A69C-D4881CC43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84226-69DA-4211-B2C8-C29FD05A4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F82DB-B518-40FD-8A66-44B874C0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CCEE-725F-4745-837B-87EFB70E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1522A-E0E6-406B-BF30-A7C7A5729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4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C9BDC-6F21-4EF5-A8DD-E35E27EAC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68D5F-2AB6-42D3-A54E-AB3E603251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5AB07F-D5F7-402A-AE4E-027BF1CA9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08EDC-3863-43B9-93C7-37465DC7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77D452-958D-4159-A9A4-16DD2968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654B6-1460-48B9-AC7E-592F68BAB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8C848-926A-4FD3-A311-A100A2662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8ECD90-B4F0-4DFB-BB3D-F23102078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5A6C3A-033E-474B-AB97-D8291A04E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2B928-3A23-4FCA-AD1F-E45A467B5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DC8376-6FC6-4A11-B0DB-9A148E9C0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80206F-8846-425C-A56E-16FFBA44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45E89F-12CF-4561-A5F2-1E05783A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B4DFE4-927C-43B1-A061-5CB97FF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05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0E367-8DA0-4655-BCBC-F4280D86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F9592-AA3C-4CF8-A5DB-4D010195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2C9377-F93E-4515-852A-264707755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D076D-476B-42BA-8795-14FE6C1E6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51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A599B4-6AB2-4190-82B5-7667EE1E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FBFB3-AD86-4E39-B8AE-B4EC1452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4AF55-C114-4B60-9A20-56B00A11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83DA1-5CB8-405D-9613-8A9B7BC56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2BB15-A24D-42E9-9CAE-BB8272263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F0849D-D3C3-462A-9751-4EAB0B914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0DD20-7A20-4574-98A4-427795876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0ED2B-71C4-421A-9DB0-676E00C1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4572A-ADFC-4C53-BCA2-42BDF693B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50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F5C67-EEEC-4AB0-9653-0F80D6B10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D50D6D-5277-4324-AF23-5FAF00783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75657-2BF9-4761-96B6-50EE3CFCF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C3F7B-A4C8-4F9D-8165-BC5186EA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96EA5-2FA2-464D-982F-C53E6426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1B398-191B-4AB1-86ED-00D0046E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6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3445CA-54C1-4DDE-A216-DD2414E3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6395A-6879-4E93-B24E-067F88AC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0FF5B-A6A6-4F0F-AA5D-3F0F69A43A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A1498-92C7-4E4B-8045-C9195F453964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8FAA-76CC-42EF-8BE0-466A41BBA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9FF02-6890-4E10-B958-1097AD32C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EDF93-2BFD-41CA-ABC7-B039102F3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789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sv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00AEF-1595-4419-801B-6E36A33BB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597800"/>
            <a:ext cx="9144000" cy="923330"/>
          </a:xfrm>
        </p:spPr>
        <p:txBody>
          <a:bodyPr lIns="0" tIns="0" rIns="0" bIns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Sprint 2 Retrospective</a:t>
            </a:r>
            <a:endParaRPr lang="en-US">
              <a:solidFill>
                <a:schemeClr val="accent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1C59176D-59A8-4C02-B448-EE01232FB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2319" y="-608242"/>
            <a:ext cx="2607364" cy="2607364"/>
          </a:xfrm>
          <a:prstGeom prst="diamond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A50B1817-3C7F-41BC-8557-7A00C928E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25258" y="-1770743"/>
            <a:ext cx="3541486" cy="3541486"/>
          </a:xfrm>
          <a:prstGeom prst="diamond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ADEBC50-AB09-47F0-BFE4-F733B3782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8321" y="3762054"/>
            <a:ext cx="815358" cy="815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B3A47257-CEF8-4B9E-8516-ED6D95816F6D}"/>
              </a:ext>
            </a:extLst>
          </p:cNvPr>
          <p:cNvSpPr txBox="1">
            <a:spLocks/>
          </p:cNvSpPr>
          <p:nvPr/>
        </p:nvSpPr>
        <p:spPr>
          <a:xfrm>
            <a:off x="1524000" y="5724791"/>
            <a:ext cx="9144000" cy="615553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000">
                <a:solidFill>
                  <a:schemeClr val="accent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Cloud Group 5</a:t>
            </a:r>
            <a:endParaRPr lang="en-US">
              <a:solidFill>
                <a:schemeClr val="accent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856BB03-DD83-473B-80CC-D72D25A4EE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29752" y="6163532"/>
            <a:ext cx="560079" cy="56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849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CDD4EC-72FA-4151-AC19-0AF2F7052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30000" y="563358"/>
            <a:ext cx="37620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B77BA4D-13FA-478C-B8F2-8F4056C39C76}"/>
              </a:ext>
            </a:extLst>
          </p:cNvPr>
          <p:cNvSpPr txBox="1">
            <a:spLocks/>
          </p:cNvSpPr>
          <p:nvPr/>
        </p:nvSpPr>
        <p:spPr>
          <a:xfrm>
            <a:off x="228600" y="344248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Segoe UI"/>
                <a:cs typeface="Segoe UI"/>
              </a:rPr>
              <a:t>Database Schema</a:t>
            </a:r>
            <a:endParaRPr lang="en-US" sz="3200">
              <a:solidFill>
                <a:schemeClr val="tx1">
                  <a:lumMod val="75000"/>
                  <a:lumOff val="25000"/>
                </a:schemeClr>
              </a:solidFill>
              <a:latin typeface="Segoe UI"/>
              <a:cs typeface="Segoe U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3AE58B-1F60-4BA3-9F34-BCF479301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3358"/>
            <a:ext cx="3762544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2273EB1-A588-4AF3-B1E8-0D046C79AD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71" t="2575" r="117" b="143"/>
          <a:stretch/>
        </p:blipFill>
        <p:spPr>
          <a:xfrm>
            <a:off x="2729508" y="1023371"/>
            <a:ext cx="6737775" cy="5460279"/>
          </a:xfrm>
          <a:prstGeom prst="rect">
            <a:avLst/>
          </a:prstGeom>
        </p:spPr>
      </p:pic>
      <p:pic>
        <p:nvPicPr>
          <p:cNvPr id="3" name="schema">
            <a:hlinkClick r:id="" action="ppaction://media"/>
            <a:extLst>
              <a:ext uri="{FF2B5EF4-FFF2-40B4-BE49-F238E27FC236}">
                <a16:creationId xmlns:a16="http://schemas.microsoft.com/office/drawing/2014/main" id="{E5D6908D-98F2-4C6C-BD86-903A96331B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52860" y="61788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93881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CDD4EC-72FA-4151-AC19-0AF2F7052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672000" y="563358"/>
            <a:ext cx="25200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B77BA4D-13FA-478C-B8F2-8F4056C39C76}"/>
              </a:ext>
            </a:extLst>
          </p:cNvPr>
          <p:cNvSpPr txBox="1">
            <a:spLocks/>
          </p:cNvSpPr>
          <p:nvPr/>
        </p:nvSpPr>
        <p:spPr>
          <a:xfrm>
            <a:off x="228600" y="344248"/>
            <a:ext cx="11734800" cy="8863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Group Reflection / Retrospective</a:t>
            </a:r>
            <a:br>
              <a:rPr 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US" sz="320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3AE58B-1F60-4BA3-9F34-BCF479301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3358"/>
            <a:ext cx="25200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FFB48D7-7275-440A-A9B2-2C4314408093}"/>
              </a:ext>
            </a:extLst>
          </p:cNvPr>
          <p:cNvSpPr/>
          <p:nvPr/>
        </p:nvSpPr>
        <p:spPr>
          <a:xfrm>
            <a:off x="303447" y="1096833"/>
            <a:ext cx="3655810" cy="579894"/>
          </a:xfrm>
          <a:prstGeom prst="roundRect">
            <a:avLst/>
          </a:prstGeom>
          <a:solidFill>
            <a:srgbClr val="0E94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>
                <a:latin typeface="Segoe UI "/>
                <a:cs typeface="Segoe UI" panose="020B0502040204020203" pitchFamily="34" charset="0"/>
              </a:rPr>
              <a:t>WHAT WORKED WELL?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373A5A7-13C3-471D-84AF-7882549D105C}"/>
              </a:ext>
            </a:extLst>
          </p:cNvPr>
          <p:cNvSpPr/>
          <p:nvPr/>
        </p:nvSpPr>
        <p:spPr>
          <a:xfrm>
            <a:off x="4268095" y="1097127"/>
            <a:ext cx="3655810" cy="579600"/>
          </a:xfrm>
          <a:prstGeom prst="roundRect">
            <a:avLst/>
          </a:prstGeom>
          <a:solidFill>
            <a:srgbClr val="0E94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>
                <a:latin typeface="Segoe UI "/>
                <a:cs typeface="Segoe UI" panose="020B0502040204020203" pitchFamily="34" charset="0"/>
              </a:rPr>
              <a:t>WHAT DIDN’T WORK WELL?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96A1CF1-4B18-4442-921C-2E277BDF990C}"/>
              </a:ext>
            </a:extLst>
          </p:cNvPr>
          <p:cNvSpPr/>
          <p:nvPr/>
        </p:nvSpPr>
        <p:spPr>
          <a:xfrm>
            <a:off x="8232743" y="1096833"/>
            <a:ext cx="3655810" cy="579600"/>
          </a:xfrm>
          <a:prstGeom prst="roundRect">
            <a:avLst/>
          </a:prstGeom>
          <a:solidFill>
            <a:srgbClr val="0E94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>
                <a:latin typeface="Segoe UI "/>
                <a:cs typeface="Segoe UI" panose="020B0502040204020203" pitchFamily="34" charset="0"/>
              </a:rPr>
              <a:t>ISSUES WE FACED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637AB12-23D2-4A93-A16E-D4793332FC6D}"/>
              </a:ext>
            </a:extLst>
          </p:cNvPr>
          <p:cNvSpPr/>
          <p:nvPr/>
        </p:nvSpPr>
        <p:spPr>
          <a:xfrm>
            <a:off x="4268095" y="4335298"/>
            <a:ext cx="3655810" cy="579894"/>
          </a:xfrm>
          <a:prstGeom prst="roundRect">
            <a:avLst/>
          </a:prstGeom>
          <a:solidFill>
            <a:srgbClr val="0E94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>
                <a:latin typeface="Segoe UI "/>
                <a:cs typeface="Segoe UI" panose="020B0502040204020203" pitchFamily="34" charset="0"/>
              </a:rPr>
              <a:t>HOW TO FIX THE ISSUES?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F3AF84-0857-47BC-B8AD-FFDF4267958D}"/>
              </a:ext>
            </a:extLst>
          </p:cNvPr>
          <p:cNvSpPr txBox="1"/>
          <p:nvPr/>
        </p:nvSpPr>
        <p:spPr>
          <a:xfrm>
            <a:off x="461964" y="1854993"/>
            <a:ext cx="3344463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>
                <a:latin typeface="Segoe UI"/>
                <a:cs typeface="Segoe UI"/>
              </a:rPr>
              <a:t>Communication – voice calls and messages</a:t>
            </a:r>
            <a:endParaRPr lang="en-US"/>
          </a:p>
          <a:p>
            <a:pPr algn="ctr"/>
            <a:endParaRPr lang="en-GB">
              <a:latin typeface="Segoe UI"/>
              <a:cs typeface="Segoe UI"/>
            </a:endParaRPr>
          </a:p>
          <a:p>
            <a:pPr algn="ctr"/>
            <a:r>
              <a:rPr lang="en-GB">
                <a:latin typeface="Segoe UI"/>
                <a:cs typeface="Segoe UI"/>
              </a:rPr>
              <a:t>Time management</a:t>
            </a:r>
          </a:p>
          <a:p>
            <a:pPr algn="ctr"/>
            <a:endParaRPr lang="en-GB">
              <a:latin typeface="Segoe UI"/>
              <a:cs typeface="Segoe UI"/>
            </a:endParaRPr>
          </a:p>
          <a:p>
            <a:pPr algn="ctr"/>
            <a:r>
              <a:rPr lang="en-GB">
                <a:latin typeface="Segoe UI"/>
                <a:cs typeface="Segoe UI"/>
              </a:rPr>
              <a:t>Use of shared platforms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9B29E7-85D9-4561-9D50-CEBA8E9D2034}"/>
              </a:ext>
            </a:extLst>
          </p:cNvPr>
          <p:cNvSpPr txBox="1"/>
          <p:nvPr/>
        </p:nvSpPr>
        <p:spPr>
          <a:xfrm>
            <a:off x="4357545" y="1854992"/>
            <a:ext cx="347914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>
                <a:latin typeface="Segoe UI"/>
                <a:cs typeface="Segoe UI"/>
              </a:rPr>
              <a:t>Limited use of Trello board </a:t>
            </a:r>
            <a:endParaRPr lang="en-US"/>
          </a:p>
          <a:p>
            <a:endParaRPr lang="en-GB">
              <a:latin typeface="Segoe UI"/>
              <a:cs typeface="Segoe UI"/>
            </a:endParaRPr>
          </a:p>
          <a:p>
            <a:endParaRPr lang="en-GB">
              <a:latin typeface="Segoe UI"/>
              <a:cs typeface="Segoe U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A7C7D9-03F2-4AB4-90A2-10F9A5A709A5}"/>
              </a:ext>
            </a:extLst>
          </p:cNvPr>
          <p:cNvSpPr txBox="1"/>
          <p:nvPr/>
        </p:nvSpPr>
        <p:spPr>
          <a:xfrm>
            <a:off x="8326040" y="1854992"/>
            <a:ext cx="3469480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>
                <a:latin typeface="Segoe UI"/>
                <a:cs typeface="Segoe UI"/>
              </a:rPr>
              <a:t>Working remotely</a:t>
            </a:r>
          </a:p>
          <a:p>
            <a:pPr algn="ctr"/>
            <a:endParaRPr lang="en-GB">
              <a:latin typeface="Segoe UI"/>
              <a:cs typeface="Segoe UI"/>
            </a:endParaRPr>
          </a:p>
          <a:p>
            <a:pPr algn="ctr"/>
            <a:r>
              <a:rPr lang="en-GB">
                <a:latin typeface="Segoe UI"/>
                <a:cs typeface="Segoe UI"/>
              </a:rPr>
              <a:t>External influences (such as work) </a:t>
            </a:r>
          </a:p>
          <a:p>
            <a:pPr algn="ctr"/>
            <a:endParaRPr lang="en-GB">
              <a:latin typeface="Segoe UI"/>
              <a:cs typeface="Segoe UI"/>
            </a:endParaRPr>
          </a:p>
          <a:p>
            <a:pPr algn="ctr"/>
            <a:r>
              <a:rPr lang="en-GB">
                <a:latin typeface="Segoe UI"/>
                <a:cs typeface="Segoe UI"/>
              </a:rPr>
              <a:t>Technical difficulties (from working remotely)</a:t>
            </a:r>
          </a:p>
          <a:p>
            <a:pPr algn="ctr"/>
            <a:endParaRPr lang="en-GB">
              <a:latin typeface="Segoe UI"/>
              <a:cs typeface="Segoe UI"/>
            </a:endParaRPr>
          </a:p>
          <a:p>
            <a:pPr algn="ctr"/>
            <a:endParaRPr lang="en-GB">
              <a:latin typeface="Segoe UI"/>
              <a:cs typeface="Segoe UI"/>
            </a:endParaRPr>
          </a:p>
          <a:p>
            <a:pPr algn="ctr"/>
            <a:endParaRPr lang="en-GB">
              <a:latin typeface="Segoe UI"/>
              <a:cs typeface="Segoe UI"/>
            </a:endParaRPr>
          </a:p>
          <a:p>
            <a:pPr algn="ctr"/>
            <a:endParaRPr lang="en-GB">
              <a:latin typeface="Segoe UI"/>
              <a:cs typeface="Segoe U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524FE3-F03F-4570-8947-2116C10F69B8}"/>
              </a:ext>
            </a:extLst>
          </p:cNvPr>
          <p:cNvSpPr txBox="1"/>
          <p:nvPr/>
        </p:nvSpPr>
        <p:spPr>
          <a:xfrm>
            <a:off x="4271962" y="5117305"/>
            <a:ext cx="3647730" cy="18774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1600">
                <a:latin typeface="Segoe UI"/>
                <a:cs typeface="Segoe UI"/>
              </a:rPr>
              <a:t>Dedicated times that the team could work together simultaneously</a:t>
            </a:r>
          </a:p>
          <a:p>
            <a:pPr algn="ctr"/>
            <a:endParaRPr lang="en-GB" sz="1600">
              <a:latin typeface="Segoe UI"/>
              <a:cs typeface="Segoe UI"/>
            </a:endParaRPr>
          </a:p>
          <a:p>
            <a:pPr algn="ctr"/>
            <a:r>
              <a:rPr lang="en-GB" sz="1600">
                <a:latin typeface="Segoe UI"/>
                <a:cs typeface="Segoe UI"/>
              </a:rPr>
              <a:t>Have a back-up communication tool to combat technical difficulties.</a:t>
            </a:r>
            <a:endParaRPr lang="en-GB">
              <a:cs typeface="Segoe UI Light"/>
            </a:endParaRPr>
          </a:p>
          <a:p>
            <a:pPr algn="ctr"/>
            <a:endParaRPr lang="en-GB">
              <a:latin typeface="Segoe UI"/>
              <a:cs typeface="Segoe UI"/>
            </a:endParaRPr>
          </a:p>
          <a:p>
            <a:pPr algn="ctr"/>
            <a:endParaRPr lang="en-GB">
              <a:latin typeface="Segoe UI"/>
              <a:cs typeface="Segoe UI"/>
            </a:endParaRPr>
          </a:p>
        </p:txBody>
      </p:sp>
      <p:pic>
        <p:nvPicPr>
          <p:cNvPr id="3" name="slide 11">
            <a:hlinkClick r:id="" action="ppaction://media"/>
            <a:extLst>
              <a:ext uri="{FF2B5EF4-FFF2-40B4-BE49-F238E27FC236}">
                <a16:creationId xmlns:a16="http://schemas.microsoft.com/office/drawing/2014/main" id="{E5599828-6424-46E2-A35D-E5B8CF9A0B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19120" y="6137352"/>
            <a:ext cx="579600" cy="5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8920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3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CDD4EC-72FA-4151-AC19-0AF2F7052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30000" y="563358"/>
            <a:ext cx="37620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B77BA4D-13FA-478C-B8F2-8F4056C39C76}"/>
              </a:ext>
            </a:extLst>
          </p:cNvPr>
          <p:cNvSpPr txBox="1">
            <a:spLocks/>
          </p:cNvSpPr>
          <p:nvPr/>
        </p:nvSpPr>
        <p:spPr>
          <a:xfrm>
            <a:off x="228600" y="344248"/>
            <a:ext cx="11734800" cy="8863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Sprint 2 Overview</a:t>
            </a:r>
            <a:br>
              <a:rPr 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US" sz="320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3AE58B-1F60-4BA3-9F34-BCF479301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3358"/>
            <a:ext cx="3762544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BB2852D0-2162-4AC7-8A9A-1C7A687BBE10}"/>
              </a:ext>
            </a:extLst>
          </p:cNvPr>
          <p:cNvSpPr txBox="1">
            <a:spLocks/>
          </p:cNvSpPr>
          <p:nvPr/>
        </p:nvSpPr>
        <p:spPr>
          <a:xfrm>
            <a:off x="228600" y="1008306"/>
            <a:ext cx="11734800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Period from Week 9 to Week 10 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7A9815C-7E5E-400F-AA06-8C5888C830A7}"/>
              </a:ext>
            </a:extLst>
          </p:cNvPr>
          <p:cNvSpPr/>
          <p:nvPr/>
        </p:nvSpPr>
        <p:spPr>
          <a:xfrm>
            <a:off x="2358491" y="1756515"/>
            <a:ext cx="7475018" cy="1261813"/>
          </a:xfrm>
          <a:prstGeom prst="roundRect">
            <a:avLst/>
          </a:prstGeom>
          <a:solidFill>
            <a:srgbClr val="0E94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AU" sz="2000" b="1">
                <a:latin typeface="Segoe UI" panose="020B0502040204020203" pitchFamily="34" charset="0"/>
                <a:cs typeface="Segoe UI" panose="020B0502040204020203" pitchFamily="34" charset="0"/>
              </a:rPr>
              <a:t>	Technology Stack Development</a:t>
            </a:r>
          </a:p>
          <a:p>
            <a:pPr algn="ctr">
              <a:spcAft>
                <a:spcPts val="1200"/>
              </a:spcAft>
            </a:pPr>
            <a:r>
              <a:rPr lang="en-AU">
                <a:latin typeface="Segoe UI" panose="020B0502040204020203" pitchFamily="34" charset="0"/>
                <a:cs typeface="Segoe UI" panose="020B0502040204020203" pitchFamily="34" charset="0"/>
              </a:rPr>
              <a:t> 	Stack A </a:t>
            </a:r>
            <a:r>
              <a:rPr lang="en-AU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</a:t>
            </a:r>
            <a:r>
              <a:rPr lang="en-AU">
                <a:latin typeface="Segoe UI" panose="020B0502040204020203" pitchFamily="34" charset="0"/>
                <a:cs typeface="Segoe UI" panose="020B0502040204020203" pitchFamily="34" charset="0"/>
              </a:rPr>
              <a:t> Stack B </a:t>
            </a:r>
            <a:r>
              <a:rPr lang="en-AU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</a:t>
            </a:r>
            <a:r>
              <a:rPr lang="en-AU">
                <a:latin typeface="Segoe UI" panose="020B0502040204020203" pitchFamily="34" charset="0"/>
                <a:cs typeface="Segoe UI" panose="020B0502040204020203" pitchFamily="34" charset="0"/>
              </a:rPr>
              <a:t> Comparison</a:t>
            </a:r>
            <a:r>
              <a:rPr lang="en-AU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  SWOT Analysis</a:t>
            </a:r>
            <a:r>
              <a:rPr lang="en-AU">
                <a:latin typeface="Segoe UI" panose="020B0502040204020203" pitchFamily="34" charset="0"/>
                <a:cs typeface="Segoe UI" panose="020B0502040204020203" pitchFamily="34" charset="0"/>
              </a:rPr>
              <a:t>   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AE90EA9-1CE0-429F-BB74-672571990A74}"/>
              </a:ext>
            </a:extLst>
          </p:cNvPr>
          <p:cNvSpPr/>
          <p:nvPr/>
        </p:nvSpPr>
        <p:spPr>
          <a:xfrm>
            <a:off x="2358491" y="4773338"/>
            <a:ext cx="7475018" cy="1261813"/>
          </a:xfrm>
          <a:prstGeom prst="roundRect">
            <a:avLst/>
          </a:prstGeom>
          <a:solidFill>
            <a:srgbClr val="0E94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000" b="1">
                <a:latin typeface="Segoe UI" panose="020B0502040204020203" pitchFamily="34" charset="0"/>
                <a:cs typeface="Segoe UI" panose="020B0502040204020203" pitchFamily="34" charset="0"/>
              </a:rPr>
              <a:t>	Group Reflection</a:t>
            </a:r>
            <a:endParaRPr lang="en-AU" b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329C246-0EAD-4537-9772-EB0524D92D67}"/>
              </a:ext>
            </a:extLst>
          </p:cNvPr>
          <p:cNvSpPr/>
          <p:nvPr/>
        </p:nvSpPr>
        <p:spPr>
          <a:xfrm>
            <a:off x="2358491" y="3264927"/>
            <a:ext cx="7475018" cy="1261813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spcAft>
                <a:spcPts val="600"/>
              </a:spcAft>
            </a:pPr>
            <a:r>
              <a:rPr lang="en-AU" sz="2000" b="1">
                <a:latin typeface="Segoe UI"/>
                <a:cs typeface="Segoe UI"/>
              </a:rPr>
              <a:t>	Designs</a:t>
            </a:r>
            <a:endParaRPr lang="en-AU" b="1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AU">
                <a:latin typeface="Segoe UI" panose="020B0502040204020203" pitchFamily="34" charset="0"/>
                <a:cs typeface="Segoe UI" panose="020B0502040204020203" pitchFamily="34" charset="0"/>
              </a:rPr>
              <a:t> 	Mock UI </a:t>
            </a:r>
            <a:r>
              <a:rPr lang="en-AU">
                <a:latin typeface="Segoe UI" panose="020B0502040204020203" pitchFamily="34" charset="0"/>
                <a:cs typeface="Segoe UI" panose="020B0502040204020203" pitchFamily="34" charset="0"/>
                <a:sym typeface="Wingdings" panose="05000000000000000000" pitchFamily="2" charset="2"/>
              </a:rPr>
              <a:t></a:t>
            </a:r>
            <a:r>
              <a:rPr lang="en-AU">
                <a:latin typeface="Segoe UI" panose="020B0502040204020203" pitchFamily="34" charset="0"/>
                <a:cs typeface="Segoe UI" panose="020B0502040204020203" pitchFamily="34" charset="0"/>
              </a:rPr>
              <a:t> Data Schema</a:t>
            </a:r>
          </a:p>
        </p:txBody>
      </p:sp>
      <p:pic>
        <p:nvPicPr>
          <p:cNvPr id="2056" name="Picture 8" descr="AFG Home Loans - Mortgage Brokers - Australian Financial Group - AFG">
            <a:extLst>
              <a:ext uri="{FF2B5EF4-FFF2-40B4-BE49-F238E27FC236}">
                <a16:creationId xmlns:a16="http://schemas.microsoft.com/office/drawing/2014/main" id="{7ED03432-A6F3-47F8-844C-858DCAAC6F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01" t="11756" r="11331" b="13990"/>
          <a:stretch/>
        </p:blipFill>
        <p:spPr bwMode="auto">
          <a:xfrm>
            <a:off x="2405055" y="4870519"/>
            <a:ext cx="1167308" cy="11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phic 6" descr="Web design">
            <a:extLst>
              <a:ext uri="{FF2B5EF4-FFF2-40B4-BE49-F238E27FC236}">
                <a16:creationId xmlns:a16="http://schemas.microsoft.com/office/drawing/2014/main" id="{E7775DC6-5DFD-4E3E-8561-D12CD59C3D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375837" y="1730252"/>
            <a:ext cx="1319744" cy="1319744"/>
          </a:xfrm>
          <a:prstGeom prst="rect">
            <a:avLst/>
          </a:prstGeom>
        </p:spPr>
      </p:pic>
      <p:pic>
        <p:nvPicPr>
          <p:cNvPr id="1026" name="Picture 2" descr="Download Readysites - Web Design White Icon Png PNG Image with No ...">
            <a:extLst>
              <a:ext uri="{FF2B5EF4-FFF2-40B4-BE49-F238E27FC236}">
                <a16:creationId xmlns:a16="http://schemas.microsoft.com/office/drawing/2014/main" id="{5D477674-8183-457D-ABB4-3D8665A8E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888" y="3316393"/>
            <a:ext cx="1146077" cy="1146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963156-7D1A-4F03-BB82-6F6B9AB3C6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39267" y="6227642"/>
            <a:ext cx="572219" cy="57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2909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CDD4EC-72FA-4151-AC19-0AF2F7052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30000" y="563358"/>
            <a:ext cx="37620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B77BA4D-13FA-478C-B8F2-8F4056C39C76}"/>
              </a:ext>
            </a:extLst>
          </p:cNvPr>
          <p:cNvSpPr txBox="1">
            <a:spLocks/>
          </p:cNvSpPr>
          <p:nvPr/>
        </p:nvSpPr>
        <p:spPr>
          <a:xfrm>
            <a:off x="228600" y="344248"/>
            <a:ext cx="11734800" cy="44319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Technology Stacks</a:t>
            </a:r>
            <a:endParaRPr lang="en-US" sz="320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3AE58B-1F60-4BA3-9F34-BCF479301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3358"/>
            <a:ext cx="3762544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3DC9AB6-71A8-4576-8F6C-2FC5F6154643}"/>
              </a:ext>
            </a:extLst>
          </p:cNvPr>
          <p:cNvSpPr/>
          <p:nvPr/>
        </p:nvSpPr>
        <p:spPr>
          <a:xfrm>
            <a:off x="818606" y="1154078"/>
            <a:ext cx="10554788" cy="540000"/>
          </a:xfrm>
          <a:prstGeom prst="roundRect">
            <a:avLst/>
          </a:prstGeom>
          <a:solidFill>
            <a:srgbClr val="0C7B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9FA0B5-759A-44C6-AB35-131EBE74275E}"/>
              </a:ext>
            </a:extLst>
          </p:cNvPr>
          <p:cNvSpPr txBox="1"/>
          <p:nvPr/>
        </p:nvSpPr>
        <p:spPr>
          <a:xfrm>
            <a:off x="1998382" y="687053"/>
            <a:ext cx="1440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4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STACK A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3E9DD4E-4BA1-4B84-B22C-9E1C49CB5AF6}"/>
              </a:ext>
            </a:extLst>
          </p:cNvPr>
          <p:cNvSpPr/>
          <p:nvPr/>
        </p:nvSpPr>
        <p:spPr>
          <a:xfrm>
            <a:off x="818606" y="1761337"/>
            <a:ext cx="10554788" cy="540000"/>
          </a:xfrm>
          <a:prstGeom prst="roundRect">
            <a:avLst/>
          </a:prstGeom>
          <a:solidFill>
            <a:srgbClr val="0C7B8E">
              <a:alpha val="9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BB99B60-B28F-436F-B689-092A192AB98C}"/>
              </a:ext>
            </a:extLst>
          </p:cNvPr>
          <p:cNvSpPr/>
          <p:nvPr/>
        </p:nvSpPr>
        <p:spPr>
          <a:xfrm>
            <a:off x="818606" y="2384498"/>
            <a:ext cx="10554788" cy="540000"/>
          </a:xfrm>
          <a:prstGeom prst="roundRect">
            <a:avLst/>
          </a:prstGeom>
          <a:solidFill>
            <a:srgbClr val="0C7B8E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9CF55D9-AFF7-4920-9B12-06406F0141EC}"/>
              </a:ext>
            </a:extLst>
          </p:cNvPr>
          <p:cNvSpPr/>
          <p:nvPr/>
        </p:nvSpPr>
        <p:spPr>
          <a:xfrm>
            <a:off x="818606" y="3015610"/>
            <a:ext cx="10554788" cy="540000"/>
          </a:xfrm>
          <a:prstGeom prst="roundRect">
            <a:avLst/>
          </a:prstGeom>
          <a:solidFill>
            <a:srgbClr val="0C7B8E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904116AE-FEB2-43CF-86B6-BFC036E3EE80}"/>
              </a:ext>
            </a:extLst>
          </p:cNvPr>
          <p:cNvSpPr/>
          <p:nvPr/>
        </p:nvSpPr>
        <p:spPr>
          <a:xfrm>
            <a:off x="818606" y="4922019"/>
            <a:ext cx="10554788" cy="540000"/>
          </a:xfrm>
          <a:prstGeom prst="roundRect">
            <a:avLst/>
          </a:prstGeom>
          <a:solidFill>
            <a:srgbClr val="0C7B8E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514B34C6-A946-487C-94B8-4571E29FF463}"/>
              </a:ext>
            </a:extLst>
          </p:cNvPr>
          <p:cNvSpPr/>
          <p:nvPr/>
        </p:nvSpPr>
        <p:spPr>
          <a:xfrm>
            <a:off x="818606" y="4277834"/>
            <a:ext cx="10554788" cy="540000"/>
          </a:xfrm>
          <a:prstGeom prst="roundRect">
            <a:avLst/>
          </a:prstGeom>
          <a:solidFill>
            <a:srgbClr val="0C7B8E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2ECCF7F-3AA1-42ED-AC13-F884973966FB}"/>
              </a:ext>
            </a:extLst>
          </p:cNvPr>
          <p:cNvSpPr/>
          <p:nvPr/>
        </p:nvSpPr>
        <p:spPr>
          <a:xfrm>
            <a:off x="818606" y="5550302"/>
            <a:ext cx="10554788" cy="540000"/>
          </a:xfrm>
          <a:prstGeom prst="roundRect">
            <a:avLst/>
          </a:prstGeom>
          <a:solidFill>
            <a:srgbClr val="0C7B8E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1CA0A9F-B989-4A42-8666-D5F48AD28DD9}"/>
              </a:ext>
            </a:extLst>
          </p:cNvPr>
          <p:cNvSpPr/>
          <p:nvPr/>
        </p:nvSpPr>
        <p:spPr>
          <a:xfrm>
            <a:off x="818606" y="6186536"/>
            <a:ext cx="10554788" cy="540000"/>
          </a:xfrm>
          <a:prstGeom prst="roundRect">
            <a:avLst/>
          </a:prstGeom>
          <a:solidFill>
            <a:srgbClr val="0C7B8E">
              <a:alpha val="4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5B9B4D7-624B-4D99-A487-BF1ED746EAA4}"/>
              </a:ext>
            </a:extLst>
          </p:cNvPr>
          <p:cNvSpPr/>
          <p:nvPr/>
        </p:nvSpPr>
        <p:spPr>
          <a:xfrm>
            <a:off x="818606" y="3646722"/>
            <a:ext cx="10554788" cy="540000"/>
          </a:xfrm>
          <a:prstGeom prst="roundRect">
            <a:avLst/>
          </a:prstGeom>
          <a:solidFill>
            <a:srgbClr val="0C7B8E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99CB04-9817-44F7-9879-3075D00A9B46}"/>
              </a:ext>
            </a:extLst>
          </p:cNvPr>
          <p:cNvSpPr txBox="1"/>
          <p:nvPr/>
        </p:nvSpPr>
        <p:spPr>
          <a:xfrm>
            <a:off x="8826335" y="689998"/>
            <a:ext cx="1440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4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STACK 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91D215-BB60-413C-811B-D73CDAEEA473}"/>
              </a:ext>
            </a:extLst>
          </p:cNvPr>
          <p:cNvSpPr txBox="1"/>
          <p:nvPr/>
        </p:nvSpPr>
        <p:spPr>
          <a:xfrm>
            <a:off x="4545439" y="981390"/>
            <a:ext cx="3101121" cy="58487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220000"/>
              </a:lnSpc>
              <a:spcBef>
                <a:spcPts val="600"/>
              </a:spcBef>
              <a:spcAft>
                <a:spcPts val="200"/>
              </a:spcAft>
            </a:pPr>
            <a:r>
              <a:rPr lang="en-AU" b="1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Programming Language</a:t>
            </a:r>
          </a:p>
          <a:p>
            <a:pPr algn="ctr">
              <a:lnSpc>
                <a:spcPct val="220000"/>
              </a:lnSpc>
              <a:spcAft>
                <a:spcPts val="200"/>
              </a:spcAft>
            </a:pPr>
            <a:r>
              <a:rPr lang="en-AU" b="1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Database</a:t>
            </a:r>
          </a:p>
          <a:p>
            <a:pPr algn="ctr">
              <a:lnSpc>
                <a:spcPct val="220000"/>
              </a:lnSpc>
              <a:spcAft>
                <a:spcPts val="200"/>
              </a:spcAft>
            </a:pPr>
            <a:r>
              <a:rPr lang="en-AU" b="1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</a:p>
          <a:p>
            <a:pPr algn="ctr">
              <a:lnSpc>
                <a:spcPct val="220000"/>
              </a:lnSpc>
              <a:spcAft>
                <a:spcPts val="500"/>
              </a:spcAft>
            </a:pPr>
            <a:r>
              <a:rPr lang="en-AU" b="1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Caching</a:t>
            </a:r>
          </a:p>
          <a:p>
            <a:pPr algn="ctr">
              <a:lnSpc>
                <a:spcPct val="220000"/>
              </a:lnSpc>
              <a:spcAft>
                <a:spcPts val="200"/>
              </a:spcAft>
            </a:pPr>
            <a:r>
              <a:rPr lang="en-AU" b="1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Web Server</a:t>
            </a:r>
          </a:p>
          <a:p>
            <a:pPr algn="ctr">
              <a:lnSpc>
                <a:spcPct val="220000"/>
              </a:lnSpc>
              <a:spcAft>
                <a:spcPts val="300"/>
              </a:spcAft>
            </a:pPr>
            <a:r>
              <a:rPr lang="en-AU" b="1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Operating System</a:t>
            </a:r>
          </a:p>
          <a:p>
            <a:pPr algn="ctr">
              <a:lnSpc>
                <a:spcPct val="220000"/>
              </a:lnSpc>
            </a:pPr>
            <a:r>
              <a:rPr lang="en-AU" b="1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Security </a:t>
            </a:r>
          </a:p>
          <a:p>
            <a:pPr algn="ctr">
              <a:lnSpc>
                <a:spcPct val="220000"/>
              </a:lnSpc>
              <a:spcAft>
                <a:spcPts val="300"/>
              </a:spcAft>
            </a:pPr>
            <a:r>
              <a:rPr lang="en-AU" b="1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Monitoring</a:t>
            </a:r>
          </a:p>
          <a:p>
            <a:pPr algn="ctr">
              <a:lnSpc>
                <a:spcPct val="220000"/>
              </a:lnSpc>
              <a:spcAft>
                <a:spcPts val="500"/>
              </a:spcAft>
            </a:pPr>
            <a:r>
              <a:rPr lang="en-AU" b="1">
                <a:solidFill>
                  <a:srgbClr val="40404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Cloud Provider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4F1C970-09F6-425F-A970-33D0E23C43E0}"/>
              </a:ext>
            </a:extLst>
          </p:cNvPr>
          <p:cNvSpPr txBox="1"/>
          <p:nvPr/>
        </p:nvSpPr>
        <p:spPr>
          <a:xfrm>
            <a:off x="891323" y="1011248"/>
            <a:ext cx="3654117" cy="57204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220000"/>
              </a:lnSpc>
              <a:spcAft>
                <a:spcPts val="2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Ruby (Ruby on Rails Framework)</a:t>
            </a:r>
          </a:p>
          <a:p>
            <a:pPr algn="ctr">
              <a:lnSpc>
                <a:spcPct val="220000"/>
              </a:lnSpc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MySQL </a:t>
            </a:r>
          </a:p>
          <a:p>
            <a:pPr algn="ctr">
              <a:lnSpc>
                <a:spcPct val="220000"/>
              </a:lnSpc>
              <a:spcAft>
                <a:spcPts val="2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HTML 5, CSS3, JavaScript</a:t>
            </a:r>
          </a:p>
          <a:p>
            <a:pPr algn="ctr">
              <a:lnSpc>
                <a:spcPct val="220000"/>
              </a:lnSpc>
              <a:spcAft>
                <a:spcPts val="4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Memcached</a:t>
            </a:r>
          </a:p>
          <a:p>
            <a:pPr algn="ctr">
              <a:lnSpc>
                <a:spcPct val="220000"/>
              </a:lnSpc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Apache HTTP Server</a:t>
            </a:r>
          </a:p>
          <a:p>
            <a:pPr algn="ctr">
              <a:lnSpc>
                <a:spcPct val="220000"/>
              </a:lnSpc>
              <a:spcAft>
                <a:spcPts val="4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Linux</a:t>
            </a:r>
          </a:p>
          <a:p>
            <a:pPr algn="ctr">
              <a:lnSpc>
                <a:spcPct val="220000"/>
              </a:lnSpc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MD5+Token</a:t>
            </a:r>
          </a:p>
          <a:p>
            <a:pPr algn="ctr">
              <a:lnSpc>
                <a:spcPct val="220000"/>
              </a:lnSpc>
              <a:spcAft>
                <a:spcPts val="3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Grafana</a:t>
            </a:r>
          </a:p>
          <a:p>
            <a:pPr algn="ctr">
              <a:lnSpc>
                <a:spcPct val="220000"/>
              </a:lnSpc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AWS EC2 server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3B25D0-38F2-4617-AD19-336939810BE3}"/>
              </a:ext>
            </a:extLst>
          </p:cNvPr>
          <p:cNvSpPr txBox="1"/>
          <p:nvPr/>
        </p:nvSpPr>
        <p:spPr>
          <a:xfrm>
            <a:off x="7646560" y="1006556"/>
            <a:ext cx="3654117" cy="57845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220000"/>
              </a:lnSpc>
              <a:spcAft>
                <a:spcPts val="3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JavaScript, Python</a:t>
            </a:r>
          </a:p>
          <a:p>
            <a:pPr algn="ctr">
              <a:lnSpc>
                <a:spcPct val="210000"/>
              </a:lnSpc>
              <a:spcAft>
                <a:spcPts val="3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MongoDB </a:t>
            </a:r>
          </a:p>
          <a:p>
            <a:pPr algn="ctr">
              <a:lnSpc>
                <a:spcPct val="210000"/>
              </a:lnSpc>
              <a:spcAft>
                <a:spcPts val="3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HTML 5, CSS3, JavaScript</a:t>
            </a:r>
          </a:p>
          <a:p>
            <a:pPr algn="ctr">
              <a:lnSpc>
                <a:spcPct val="210000"/>
              </a:lnSpc>
              <a:spcAft>
                <a:spcPts val="5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Redis</a:t>
            </a:r>
          </a:p>
          <a:p>
            <a:pPr algn="ctr">
              <a:lnSpc>
                <a:spcPct val="210000"/>
              </a:lnSpc>
              <a:spcAft>
                <a:spcPts val="6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Nginx</a:t>
            </a:r>
          </a:p>
          <a:p>
            <a:pPr algn="ctr">
              <a:lnSpc>
                <a:spcPct val="210000"/>
              </a:lnSpc>
              <a:spcAft>
                <a:spcPts val="6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Windows</a:t>
            </a:r>
          </a:p>
          <a:p>
            <a:pPr algn="ctr">
              <a:lnSpc>
                <a:spcPct val="210000"/>
              </a:lnSpc>
              <a:spcAft>
                <a:spcPts val="3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MD5+Token, Yubikeys</a:t>
            </a:r>
          </a:p>
          <a:p>
            <a:pPr algn="ctr">
              <a:lnSpc>
                <a:spcPct val="210000"/>
              </a:lnSpc>
              <a:spcAft>
                <a:spcPts val="3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Sentry</a:t>
            </a:r>
          </a:p>
          <a:p>
            <a:pPr algn="ctr">
              <a:lnSpc>
                <a:spcPct val="210000"/>
              </a:lnSpc>
              <a:spcAft>
                <a:spcPts val="300"/>
              </a:spcAft>
            </a:pPr>
            <a:r>
              <a:rPr lang="en-AU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AWS EC2 server</a:t>
            </a:r>
          </a:p>
        </p:txBody>
      </p:sp>
      <p:pic>
        <p:nvPicPr>
          <p:cNvPr id="3" name="technology_stacks">
            <a:hlinkClick r:id="" action="ppaction://media"/>
            <a:extLst>
              <a:ext uri="{FF2B5EF4-FFF2-40B4-BE49-F238E27FC236}">
                <a16:creationId xmlns:a16="http://schemas.microsoft.com/office/drawing/2014/main" id="{2CA68DE2-1331-4548-981E-CE715E889D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3393" y="6056202"/>
            <a:ext cx="743686" cy="74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17846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1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CDD4EC-72FA-4151-AC19-0AF2F7052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30000" y="563358"/>
            <a:ext cx="37620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B77BA4D-13FA-478C-B8F2-8F4056C39C76}"/>
              </a:ext>
            </a:extLst>
          </p:cNvPr>
          <p:cNvSpPr txBox="1">
            <a:spLocks/>
          </p:cNvSpPr>
          <p:nvPr/>
        </p:nvSpPr>
        <p:spPr>
          <a:xfrm>
            <a:off x="228600" y="344248"/>
            <a:ext cx="11734800" cy="8863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Comparison</a:t>
            </a:r>
            <a:br>
              <a:rPr 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US" sz="320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3AE58B-1F60-4BA3-9F34-BCF479301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3358"/>
            <a:ext cx="3762544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015CAB0F-EB93-456E-AFBB-D3A41007B908}"/>
              </a:ext>
            </a:extLst>
          </p:cNvPr>
          <p:cNvSpPr txBox="1">
            <a:spLocks/>
          </p:cNvSpPr>
          <p:nvPr/>
        </p:nvSpPr>
        <p:spPr>
          <a:xfrm>
            <a:off x="228600" y="1008306"/>
            <a:ext cx="11734800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i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Cost</a:t>
            </a:r>
          </a:p>
        </p:txBody>
      </p:sp>
      <p:graphicFrame>
        <p:nvGraphicFramePr>
          <p:cNvPr id="8" name="Table 2">
            <a:extLst>
              <a:ext uri="{FF2B5EF4-FFF2-40B4-BE49-F238E27FC236}">
                <a16:creationId xmlns:a16="http://schemas.microsoft.com/office/drawing/2014/main" id="{C4B54099-78E2-429E-BC68-1C80952DD3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7576359"/>
              </p:ext>
            </p:extLst>
          </p:nvPr>
        </p:nvGraphicFramePr>
        <p:xfrm>
          <a:off x="1795417" y="1718992"/>
          <a:ext cx="8601166" cy="35555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00583">
                  <a:extLst>
                    <a:ext uri="{9D8B030D-6E8A-4147-A177-3AD203B41FA5}">
                      <a16:colId xmlns:a16="http://schemas.microsoft.com/office/drawing/2014/main" val="2579308112"/>
                    </a:ext>
                  </a:extLst>
                </a:gridCol>
                <a:gridCol w="4300583">
                  <a:extLst>
                    <a:ext uri="{9D8B030D-6E8A-4147-A177-3AD203B41FA5}">
                      <a16:colId xmlns:a16="http://schemas.microsoft.com/office/drawing/2014/main" val="93725985"/>
                    </a:ext>
                  </a:extLst>
                </a:gridCol>
              </a:tblGrid>
              <a:tr h="496747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Stack A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Stack B  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5985149"/>
                  </a:ext>
                </a:extLst>
              </a:tr>
              <a:tr h="3058788">
                <a:tc>
                  <a:txBody>
                    <a:bodyPr/>
                    <a:lstStyle/>
                    <a:p>
                      <a:pPr algn="ctr"/>
                      <a:r>
                        <a:rPr lang="en-AU" b="1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Ruby/Ruby on Rails </a:t>
                      </a:r>
                      <a:r>
                        <a:rPr lang="en-AU" b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–</a:t>
                      </a:r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$0 </a:t>
                      </a:r>
                    </a:p>
                    <a:p>
                      <a:pPr algn="ctr"/>
                      <a:r>
                        <a:rPr lang="en-AU" b="1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MySQL</a:t>
                      </a:r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$0 </a:t>
                      </a:r>
                    </a:p>
                    <a:p>
                      <a:pPr algn="ctr"/>
                      <a:r>
                        <a:rPr lang="en-AU" b="1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Memcached</a:t>
                      </a:r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$0</a:t>
                      </a:r>
                    </a:p>
                    <a:p>
                      <a:pPr algn="ctr"/>
                      <a:r>
                        <a:rPr lang="en-AU" b="1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Linux</a:t>
                      </a:r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$0</a:t>
                      </a:r>
                    </a:p>
                    <a:p>
                      <a:pPr algn="ctr"/>
                      <a:r>
                        <a:rPr lang="en-AU" b="1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Grafana</a:t>
                      </a:r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$0</a:t>
                      </a:r>
                    </a:p>
                    <a:p>
                      <a:pPr algn="ctr"/>
                      <a:r>
                        <a:rPr lang="en-AU" b="1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Apache</a:t>
                      </a:r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$0</a:t>
                      </a:r>
                    </a:p>
                    <a:p>
                      <a:pPr algn="ctr"/>
                      <a:r>
                        <a:rPr lang="en-AU" b="1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MD5+Token</a:t>
                      </a:r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$0</a:t>
                      </a:r>
                    </a:p>
                    <a:p>
                      <a:pPr algn="ctr"/>
                      <a:r>
                        <a:rPr lang="en-AU" b="1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AWS</a:t>
                      </a:r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$0.0333 (hourly)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b="1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JavaScript </a:t>
                      </a:r>
                      <a:r>
                        <a:rPr lang="en-AU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- $0 </a:t>
                      </a:r>
                    </a:p>
                    <a:p>
                      <a:pPr algn="ctr"/>
                      <a:r>
                        <a:rPr lang="en-AU" b="1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Python</a:t>
                      </a:r>
                      <a:r>
                        <a:rPr lang="en-AU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- $0 </a:t>
                      </a:r>
                    </a:p>
                    <a:p>
                      <a:pPr algn="ctr"/>
                      <a:r>
                        <a:rPr lang="en-AU" b="1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Windows 10 Pro</a:t>
                      </a:r>
                      <a:r>
                        <a:rPr lang="en-AU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$339 (once)</a:t>
                      </a:r>
                    </a:p>
                    <a:p>
                      <a:pPr algn="ctr"/>
                      <a:r>
                        <a:rPr lang="en-AU" b="1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Sentry (Team)</a:t>
                      </a:r>
                      <a:r>
                        <a:rPr lang="en-AU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$26 (month)</a:t>
                      </a:r>
                    </a:p>
                    <a:p>
                      <a:pPr algn="ctr"/>
                      <a:r>
                        <a:rPr lang="en-AU" b="1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Redis</a:t>
                      </a:r>
                      <a:r>
                        <a:rPr lang="en-AU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$0</a:t>
                      </a:r>
                    </a:p>
                    <a:p>
                      <a:pPr algn="ctr"/>
                      <a:r>
                        <a:rPr lang="en-AU" b="1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Nginx</a:t>
                      </a:r>
                      <a:r>
                        <a:rPr lang="en-AU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$2500 (year)</a:t>
                      </a:r>
                    </a:p>
                    <a:p>
                      <a:pPr algn="ctr"/>
                      <a:r>
                        <a:rPr lang="en-AU" b="1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MongoDB (40GB)</a:t>
                      </a:r>
                      <a:r>
                        <a:rPr lang="en-AU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– $0.75 (hourly)</a:t>
                      </a:r>
                    </a:p>
                    <a:p>
                      <a:pPr algn="ctr"/>
                      <a:r>
                        <a:rPr lang="en-AU" b="1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MD5+Token</a:t>
                      </a:r>
                      <a:r>
                        <a:rPr lang="en-AU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- $0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Yubikeys </a:t>
                      </a:r>
                      <a:r>
                        <a:rPr lang="en-AU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- $45 (per employee)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b="1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AWS </a:t>
                      </a:r>
                      <a:r>
                        <a:rPr lang="en-AU" dirty="0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- $0.0448 (hourly)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1512137"/>
                  </a:ext>
                </a:extLst>
              </a:tr>
            </a:tbl>
          </a:graphicData>
        </a:graphic>
      </p:graphicFrame>
      <p:pic>
        <p:nvPicPr>
          <p:cNvPr id="3" name="cost">
            <a:hlinkClick r:id="" action="ppaction://media"/>
            <a:extLst>
              <a:ext uri="{FF2B5EF4-FFF2-40B4-BE49-F238E27FC236}">
                <a16:creationId xmlns:a16="http://schemas.microsoft.com/office/drawing/2014/main" id="{424D7376-469C-44BF-B629-FC56D843B2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94438" y="6239126"/>
            <a:ext cx="559481" cy="55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28548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CDD4EC-72FA-4151-AC19-0AF2F7052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30000" y="563358"/>
            <a:ext cx="37620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B77BA4D-13FA-478C-B8F2-8F4056C39C76}"/>
              </a:ext>
            </a:extLst>
          </p:cNvPr>
          <p:cNvSpPr txBox="1">
            <a:spLocks/>
          </p:cNvSpPr>
          <p:nvPr/>
        </p:nvSpPr>
        <p:spPr>
          <a:xfrm>
            <a:off x="228600" y="344248"/>
            <a:ext cx="11734800" cy="8863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Comparison</a:t>
            </a:r>
            <a:br>
              <a:rPr 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US" sz="320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3AE58B-1F60-4BA3-9F34-BCF479301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3358"/>
            <a:ext cx="3762544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015CAB0F-EB93-456E-AFBB-D3A41007B908}"/>
              </a:ext>
            </a:extLst>
          </p:cNvPr>
          <p:cNvSpPr txBox="1">
            <a:spLocks/>
          </p:cNvSpPr>
          <p:nvPr/>
        </p:nvSpPr>
        <p:spPr>
          <a:xfrm>
            <a:off x="228600" y="960178"/>
            <a:ext cx="11734800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i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Skill level required</a:t>
            </a:r>
          </a:p>
        </p:txBody>
      </p:sp>
      <p:graphicFrame>
        <p:nvGraphicFramePr>
          <p:cNvPr id="8" name="Table 2">
            <a:extLst>
              <a:ext uri="{FF2B5EF4-FFF2-40B4-BE49-F238E27FC236}">
                <a16:creationId xmlns:a16="http://schemas.microsoft.com/office/drawing/2014/main" id="{C4B54099-78E2-429E-BC68-1C80952DD3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9495848"/>
              </p:ext>
            </p:extLst>
          </p:nvPr>
        </p:nvGraphicFramePr>
        <p:xfrm>
          <a:off x="860502" y="1500008"/>
          <a:ext cx="10470996" cy="4920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35498">
                  <a:extLst>
                    <a:ext uri="{9D8B030D-6E8A-4147-A177-3AD203B41FA5}">
                      <a16:colId xmlns:a16="http://schemas.microsoft.com/office/drawing/2014/main" val="2579308112"/>
                    </a:ext>
                  </a:extLst>
                </a:gridCol>
                <a:gridCol w="5235498">
                  <a:extLst>
                    <a:ext uri="{9D8B030D-6E8A-4147-A177-3AD203B41FA5}">
                      <a16:colId xmlns:a16="http://schemas.microsoft.com/office/drawing/2014/main" val="93725985"/>
                    </a:ext>
                  </a:extLst>
                </a:gridCol>
              </a:tblGrid>
              <a:tr h="683701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chemeClr val="bg1"/>
                          </a:solidFill>
                          <a:latin typeface="Segoe UI"/>
                          <a:cs typeface="Segoe UI"/>
                        </a:rPr>
                        <a:t>Stack A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chemeClr val="bg1"/>
                          </a:solidFill>
                          <a:latin typeface="Segoe UI"/>
                          <a:cs typeface="Segoe UI"/>
                        </a:rPr>
                        <a:t>Stack B  </a:t>
                      </a:r>
                      <a:endParaRPr lang="en-AU" sz="1600">
                        <a:solidFill>
                          <a:schemeClr val="bg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5985149"/>
                  </a:ext>
                </a:extLst>
              </a:tr>
              <a:tr h="4209980">
                <a:tc>
                  <a:txBody>
                    <a:bodyPr/>
                    <a:lstStyle/>
                    <a:p>
                      <a:pPr algn="l"/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Ruby/Ruby on Rails </a:t>
                      </a:r>
                      <a:r>
                        <a:rPr lang="en-AU" sz="1600" b="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– extremely beginner friendly and </a:t>
                      </a:r>
                      <a:r>
                        <a:rPr lang="en-AU" sz="1600" b="0" dirty="0" err="1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RubyGems</a:t>
                      </a:r>
                      <a:r>
                        <a:rPr lang="en-AU" sz="1600" b="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can help with implementation authentication etc.</a:t>
                      </a:r>
                      <a:r>
                        <a:rPr lang="en-AU" sz="1600" b="0" dirty="0">
                          <a:latin typeface="Segoe UI"/>
                          <a:cs typeface="Segoe UI"/>
                        </a:rPr>
                        <a:t> </a:t>
                      </a:r>
                      <a:endParaRPr lang="en-AU" sz="1600" b="0">
                        <a:latin typeface="Segoe UI" panose="020B0502040204020203" pitchFamily="34" charset="0"/>
                        <a:cs typeface="Segoe UI" panose="020B0502040204020203" pitchFamily="34" charset="0"/>
                        <a:sym typeface="Wingdings" panose="05000000000000000000" pitchFamily="2" charset="2"/>
                      </a:endParaRPr>
                    </a:p>
                    <a:p>
                      <a:pPr algn="l"/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MySQL</a:t>
                      </a:r>
                      <a:r>
                        <a:rPr lang="en-AU" sz="160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relatively simple to learn and understand (some group members know it)</a:t>
                      </a:r>
                    </a:p>
                    <a:p>
                      <a:pPr algn="l"/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HTML/CSS/JavaScript </a:t>
                      </a:r>
                      <a:r>
                        <a:rPr lang="en-AU" sz="1600" b="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– easy to learn and improve skillset</a:t>
                      </a:r>
                      <a:r>
                        <a:rPr lang="en-AU" sz="1600" b="0" dirty="0">
                          <a:latin typeface="Segoe UI"/>
                          <a:cs typeface="Segoe UI"/>
                        </a:rPr>
                        <a:t> </a:t>
                      </a:r>
                      <a:endParaRPr lang="en-AU" sz="1600" b="1">
                        <a:latin typeface="Segoe UI" panose="020B0502040204020203" pitchFamily="34" charset="0"/>
                        <a:cs typeface="Segoe UI" panose="020B0502040204020203" pitchFamily="34" charset="0"/>
                        <a:sym typeface="Wingdings" panose="05000000000000000000" pitchFamily="2" charset="2"/>
                      </a:endParaRPr>
                    </a:p>
                    <a:p>
                      <a:pPr algn="l"/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Memcached</a:t>
                      </a:r>
                      <a:r>
                        <a:rPr lang="en-AU" sz="160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designed to be simple and generic</a:t>
                      </a:r>
                      <a:r>
                        <a:rPr lang="en-AU" sz="1600" dirty="0">
                          <a:latin typeface="Segoe UI"/>
                          <a:cs typeface="Segoe UI"/>
                        </a:rPr>
                        <a:t> </a:t>
                      </a:r>
                    </a:p>
                    <a:p>
                      <a:pPr lvl="0" algn="l">
                        <a:buNone/>
                      </a:pPr>
                      <a:r>
                        <a:rPr lang="en-AU" sz="1600" b="1" i="0" u="none" strike="noStrike" noProof="0" dirty="0">
                          <a:latin typeface="Segoe UI"/>
                        </a:rPr>
                        <a:t>Apache</a:t>
                      </a:r>
                      <a:r>
                        <a:rPr lang="en-AU" sz="1600" b="0" i="0" u="none" strike="noStrike" noProof="0" dirty="0">
                          <a:latin typeface="Segoe UI"/>
                        </a:rPr>
                        <a:t> – well-known and easy to configure </a:t>
                      </a:r>
                      <a:endParaRPr lang="en-AU" dirty="0">
                        <a:sym typeface="Wingdings" panose="05000000000000000000" pitchFamily="2" charset="2"/>
                      </a:endParaRPr>
                    </a:p>
                    <a:p>
                      <a:pPr algn="l"/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Linux</a:t>
                      </a:r>
                      <a:r>
                        <a:rPr lang="en-AU" sz="160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open-source OS, easy to set up and modify if required</a:t>
                      </a:r>
                      <a:r>
                        <a:rPr lang="en-AU" sz="1600" dirty="0">
                          <a:latin typeface="Segoe UI"/>
                          <a:cs typeface="Segoe UI"/>
                        </a:rPr>
                        <a:t> </a:t>
                      </a:r>
                      <a:endParaRPr lang="en-AU" sz="1600" dirty="0">
                        <a:latin typeface="Segoe UI"/>
                        <a:cs typeface="Segoe UI"/>
                        <a:sym typeface="Wingdings" panose="05000000000000000000" pitchFamily="2" charset="2"/>
                      </a:endParaRPr>
                    </a:p>
                    <a:p>
                      <a:pPr algn="l"/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MD5+Token</a:t>
                      </a:r>
                      <a:r>
                        <a:rPr lang="en-AU" sz="160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easy to implement as MySQL supports MD5 password hashing</a:t>
                      </a:r>
                      <a:r>
                        <a:rPr lang="en-AU" sz="1600" dirty="0">
                          <a:latin typeface="Segoe UI"/>
                          <a:cs typeface="Segoe UI"/>
                        </a:rPr>
                        <a:t> </a:t>
                      </a:r>
                      <a:endParaRPr lang="en-AU" sz="1600" dirty="0">
                        <a:latin typeface="Segoe UI"/>
                        <a:cs typeface="Segoe UI"/>
                        <a:sym typeface="Wingdings" panose="05000000000000000000" pitchFamily="2" charset="2"/>
                      </a:endParaRPr>
                    </a:p>
                    <a:p>
                      <a:pPr lvl="0" algn="l">
                        <a:buNone/>
                      </a:pPr>
                      <a:r>
                        <a:rPr lang="en-AU" sz="1600" b="1" i="0" u="none" strike="noStrike" noProof="0" dirty="0">
                          <a:latin typeface="Segoe UI"/>
                        </a:rPr>
                        <a:t>Grafana</a:t>
                      </a:r>
                      <a:r>
                        <a:rPr lang="en-AU" sz="1600" b="0" i="0" u="none" strike="noStrike" noProof="0" dirty="0">
                          <a:latin typeface="Segoe UI"/>
                        </a:rPr>
                        <a:t> – simple open source analytics and monitoring and quick to deploy </a:t>
                      </a:r>
                      <a:endParaRPr lang="en-US" sz="1600" b="0" i="0" u="none" strike="noStrike" noProof="0" dirty="0"/>
                    </a:p>
                    <a:p>
                      <a:pPr lvl="0" algn="l">
                        <a:buNone/>
                      </a:pPr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AWS</a:t>
                      </a:r>
                      <a:r>
                        <a:rPr lang="en-AU" sz="160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makes deploying web apps simple</a:t>
                      </a:r>
                      <a:r>
                        <a:rPr lang="en-AU" sz="1600" dirty="0">
                          <a:latin typeface="Segoe UI"/>
                          <a:cs typeface="Segoe UI"/>
                        </a:rPr>
                        <a:t> </a:t>
                      </a:r>
                      <a:endParaRPr lang="en-AU" sz="1600" dirty="0">
                        <a:latin typeface="Segoe UI"/>
                        <a:cs typeface="Segoe UI"/>
                        <a:sym typeface="Wingdings" panose="05000000000000000000" pitchFamily="2" charset="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JavaScript</a:t>
                      </a:r>
                      <a:r>
                        <a:rPr lang="en-AU" sz="1600" b="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/</a:t>
                      </a:r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Python</a:t>
                      </a:r>
                      <a:r>
                        <a:rPr lang="en-AU" sz="160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some of the easier programming languages to learn and have libraries/frameworks to help with implementation</a:t>
                      </a:r>
                    </a:p>
                    <a:p>
                      <a:pPr lvl="0" algn="l">
                        <a:buNone/>
                      </a:pPr>
                      <a:r>
                        <a:rPr lang="en-AU" sz="1600" b="1" i="0" u="none" strike="noStrike" noProof="0" dirty="0">
                          <a:latin typeface="Segoe UI"/>
                        </a:rPr>
                        <a:t>MongoDB (40GB)</a:t>
                      </a:r>
                      <a:r>
                        <a:rPr lang="en-AU" sz="1600" b="0" i="0" u="none" strike="noStrike" noProof="0" dirty="0">
                          <a:latin typeface="Segoe UI"/>
                        </a:rPr>
                        <a:t> – can be difficult without knowledge of databases </a:t>
                      </a:r>
                      <a:endParaRPr lang="en-AU" dirty="0"/>
                    </a:p>
                    <a:p>
                      <a:pPr lvl="0" algn="l">
                        <a:buNone/>
                      </a:pPr>
                      <a:r>
                        <a:rPr lang="en-AU" sz="1600" b="1" i="0" u="none" strike="noStrike" noProof="0" dirty="0">
                          <a:latin typeface="Segoe UI"/>
                        </a:rPr>
                        <a:t>HTML/CSS/JavaScript </a:t>
                      </a:r>
                      <a:r>
                        <a:rPr lang="en-AU" sz="1600" b="0" i="0" u="none" strike="noStrike" noProof="0" dirty="0">
                          <a:latin typeface="Segoe UI"/>
                        </a:rPr>
                        <a:t>– easy to learn and improve skillset </a:t>
                      </a:r>
                      <a:endParaRPr lang="en-AU" dirty="0"/>
                    </a:p>
                    <a:p>
                      <a:pPr lvl="0" algn="l">
                        <a:buNone/>
                      </a:pPr>
                      <a:r>
                        <a:rPr lang="en-AU" sz="1600" b="1" i="0" u="none" strike="noStrike" noProof="0" dirty="0">
                          <a:latin typeface="Segoe UI"/>
                        </a:rPr>
                        <a:t>Redis</a:t>
                      </a:r>
                      <a:r>
                        <a:rPr lang="en-AU" sz="1600" b="0" i="0" u="none" strike="noStrike" noProof="0" dirty="0">
                          <a:latin typeface="Segoe UI"/>
                        </a:rPr>
                        <a:t> – made up of common data structures</a:t>
                      </a:r>
                      <a:endParaRPr lang="en-AU" dirty="0"/>
                    </a:p>
                    <a:p>
                      <a:pPr lvl="0" algn="l">
                        <a:buNone/>
                      </a:pPr>
                      <a:r>
                        <a:rPr lang="en-AU" sz="1600" b="1" i="0" u="none" strike="noStrike" noProof="0" dirty="0">
                          <a:latin typeface="Segoe UI"/>
                        </a:rPr>
                        <a:t>Nginx</a:t>
                      </a:r>
                      <a:r>
                        <a:rPr lang="en-AU" sz="1600" b="0" i="0" u="none" strike="noStrike" noProof="0" dirty="0">
                          <a:latin typeface="Segoe UI"/>
                        </a:rPr>
                        <a:t> – the hardest part will be configuration </a:t>
                      </a:r>
                      <a:endParaRPr lang="en-AU" dirty="0"/>
                    </a:p>
                    <a:p>
                      <a:pPr algn="l"/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Windows 10 Pro</a:t>
                      </a:r>
                      <a:r>
                        <a:rPr lang="en-AU" sz="160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one of most common OS and easy to set up as a web server</a:t>
                      </a:r>
                      <a:r>
                        <a:rPr lang="en-AU" sz="1600" dirty="0">
                          <a:latin typeface="Segoe UI"/>
                          <a:cs typeface="Segoe UI"/>
                        </a:rPr>
                        <a:t> </a:t>
                      </a:r>
                    </a:p>
                    <a:p>
                      <a:pPr algn="l"/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MD5+Token</a:t>
                      </a:r>
                      <a:r>
                        <a:rPr lang="en-AU" sz="160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easy to implement as MongoDB supports MD5 password hashing</a:t>
                      </a:r>
                      <a:r>
                        <a:rPr lang="en-AU" sz="1600" dirty="0">
                          <a:latin typeface="Segoe UI"/>
                          <a:cs typeface="Segoe UI"/>
                        </a:rPr>
                        <a:t> </a:t>
                      </a:r>
                      <a:endParaRPr lang="en-AU" sz="1600" dirty="0">
                        <a:latin typeface="Segoe UI"/>
                        <a:cs typeface="Segoe UI"/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AU" sz="1600" b="1" dirty="0" err="1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Yubikeys</a:t>
                      </a:r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en-AU" sz="1600" b="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– easy to obtain and use</a:t>
                      </a:r>
                      <a:r>
                        <a:rPr lang="en-AU" sz="1600" b="0" dirty="0">
                          <a:latin typeface="Segoe UI"/>
                          <a:cs typeface="Segoe UI"/>
                        </a:rPr>
                        <a:t> </a:t>
                      </a: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600" b="1" i="0" u="none" strike="noStrike" noProof="0" dirty="0">
                          <a:latin typeface="Segoe UI"/>
                        </a:rPr>
                        <a:t>Sentry (Team)</a:t>
                      </a:r>
                      <a:r>
                        <a:rPr lang="en-AU" sz="1600" b="0" i="0" u="none" strike="noStrike" noProof="0" dirty="0">
                          <a:latin typeface="Segoe UI"/>
                        </a:rPr>
                        <a:t> – makes logging and error handling simple</a:t>
                      </a:r>
                      <a:endParaRPr lang="en-AU" dirty="0">
                        <a:sym typeface="Wingdings" panose="05000000000000000000" pitchFamily="2" charset="2"/>
                      </a:endParaRPr>
                    </a:p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AU" sz="1600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AWS </a:t>
                      </a:r>
                      <a:r>
                        <a:rPr lang="en-AU" sz="1600" b="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– makes deploying web apps simple</a:t>
                      </a:r>
                      <a:r>
                        <a:rPr lang="en-AU" sz="1600" b="0" dirty="0">
                          <a:latin typeface="Segoe UI"/>
                          <a:cs typeface="Segoe UI"/>
                        </a:rPr>
                        <a:t> </a:t>
                      </a:r>
                      <a:endParaRPr lang="en-AU" sz="1600" b="0" dirty="0">
                        <a:latin typeface="Segoe UI"/>
                        <a:cs typeface="Segoe UI"/>
                        <a:sym typeface="Wingdings" panose="05000000000000000000" pitchFamily="2" charset="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1512137"/>
                  </a:ext>
                </a:extLst>
              </a:tr>
            </a:tbl>
          </a:graphicData>
        </a:graphic>
      </p:graphicFrame>
      <p:pic>
        <p:nvPicPr>
          <p:cNvPr id="3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D5D9AC1F-A970-4B50-8AD4-28DA6CE32D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0316" y="6083545"/>
            <a:ext cx="641684" cy="6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5859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CDD4EC-72FA-4151-AC19-0AF2F7052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30000" y="563358"/>
            <a:ext cx="37620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B77BA4D-13FA-478C-B8F2-8F4056C39C76}"/>
              </a:ext>
            </a:extLst>
          </p:cNvPr>
          <p:cNvSpPr txBox="1">
            <a:spLocks/>
          </p:cNvSpPr>
          <p:nvPr/>
        </p:nvSpPr>
        <p:spPr>
          <a:xfrm>
            <a:off x="228600" y="344248"/>
            <a:ext cx="11734800" cy="8863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Comparison</a:t>
            </a:r>
            <a:br>
              <a:rPr 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lang="en-US" sz="320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3AE58B-1F60-4BA3-9F34-BCF479301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3358"/>
            <a:ext cx="3762544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015CAB0F-EB93-456E-AFBB-D3A41007B908}"/>
              </a:ext>
            </a:extLst>
          </p:cNvPr>
          <p:cNvSpPr txBox="1">
            <a:spLocks/>
          </p:cNvSpPr>
          <p:nvPr/>
        </p:nvSpPr>
        <p:spPr>
          <a:xfrm>
            <a:off x="228600" y="1008306"/>
            <a:ext cx="11734800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i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Scalability</a:t>
            </a:r>
          </a:p>
        </p:txBody>
      </p:sp>
      <p:graphicFrame>
        <p:nvGraphicFramePr>
          <p:cNvPr id="8" name="Table 2">
            <a:extLst>
              <a:ext uri="{FF2B5EF4-FFF2-40B4-BE49-F238E27FC236}">
                <a16:creationId xmlns:a16="http://schemas.microsoft.com/office/drawing/2014/main" id="{C4B54099-78E2-429E-BC68-1C80952DD3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087458"/>
              </p:ext>
            </p:extLst>
          </p:nvPr>
        </p:nvGraphicFramePr>
        <p:xfrm>
          <a:off x="1187115" y="1718992"/>
          <a:ext cx="9881938" cy="44922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09938">
                  <a:extLst>
                    <a:ext uri="{9D8B030D-6E8A-4147-A177-3AD203B41FA5}">
                      <a16:colId xmlns:a16="http://schemas.microsoft.com/office/drawing/2014/main" val="2579308112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93725985"/>
                    </a:ext>
                  </a:extLst>
                </a:gridCol>
              </a:tblGrid>
              <a:tr h="537149"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bg1"/>
                          </a:solidFill>
                          <a:latin typeface="Segoe UI"/>
                          <a:cs typeface="Segoe UI"/>
                        </a:rPr>
                        <a:t>Stack A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>
                          <a:solidFill>
                            <a:schemeClr val="bg1"/>
                          </a:solidFill>
                          <a:latin typeface="Segoe UI"/>
                          <a:cs typeface="Segoe UI"/>
                        </a:rPr>
                        <a:t>Stack B  </a:t>
                      </a:r>
                      <a:endParaRPr lang="en-AU" dirty="0">
                        <a:solidFill>
                          <a:schemeClr val="bg1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5985149"/>
                  </a:ext>
                </a:extLst>
              </a:tr>
              <a:tr h="3955088">
                <a:tc>
                  <a:txBody>
                    <a:bodyPr/>
                    <a:lstStyle/>
                    <a:p>
                      <a:pPr algn="l"/>
                      <a:r>
                        <a:rPr lang="en-AU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Ruby/Ruby on Rails </a:t>
                      </a:r>
                      <a:r>
                        <a:rPr lang="en-AU" b="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– demonstrates opportunity for horizontal scaling</a:t>
                      </a:r>
                      <a:r>
                        <a:rPr lang="en-AU" b="0" dirty="0">
                          <a:latin typeface="Segoe UI"/>
                          <a:cs typeface="Segoe UI"/>
                        </a:rPr>
                        <a:t> </a:t>
                      </a:r>
                      <a:endParaRPr lang="en-AU" dirty="0">
                        <a:latin typeface="Segoe UI" panose="020B0502040204020203" pitchFamily="34" charset="0"/>
                        <a:cs typeface="Segoe UI" panose="020B0502040204020203" pitchFamily="34" charset="0"/>
                        <a:sym typeface="Wingdings" panose="05000000000000000000" pitchFamily="2" charset="2"/>
                      </a:endParaRPr>
                    </a:p>
                    <a:p>
                      <a:pPr algn="l"/>
                      <a:r>
                        <a:rPr lang="en-AU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MySQL</a:t>
                      </a:r>
                      <a:r>
                        <a:rPr lang="en-AU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usually replaced by PostgreSQL or MongoDB to accommodate large quantities of data when scaled (but can scale up)</a:t>
                      </a:r>
                      <a:r>
                        <a:rPr lang="en-AU" dirty="0">
                          <a:latin typeface="Segoe UI"/>
                          <a:cs typeface="Segoe UI"/>
                        </a:rPr>
                        <a:t> </a:t>
                      </a:r>
                      <a:endParaRPr lang="en-AU" dirty="0">
                        <a:latin typeface="Segoe UI"/>
                        <a:cs typeface="Segoe UI"/>
                        <a:sym typeface="Wingdings" panose="05000000000000000000" pitchFamily="2" charset="2"/>
                      </a:endParaRPr>
                    </a:p>
                    <a:p>
                      <a:pPr algn="l"/>
                      <a:r>
                        <a:rPr lang="en-AU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Memcached</a:t>
                      </a:r>
                      <a:r>
                        <a:rPr lang="en-AU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distributed and multithreaded architecture means it is easy to scale up or out</a:t>
                      </a:r>
                      <a:r>
                        <a:rPr lang="en-AU" dirty="0">
                          <a:latin typeface="Segoe UI"/>
                          <a:cs typeface="Segoe UI"/>
                        </a:rPr>
                        <a:t> </a:t>
                      </a:r>
                      <a:endParaRPr lang="en-AU" dirty="0">
                        <a:latin typeface="Segoe UI"/>
                        <a:cs typeface="Segoe UI"/>
                        <a:sym typeface="Wingdings" panose="05000000000000000000" pitchFamily="2" charset="2"/>
                      </a:endParaRPr>
                    </a:p>
                    <a:p>
                      <a:pPr algn="l"/>
                      <a:r>
                        <a:rPr lang="en-AU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Apache</a:t>
                      </a:r>
                      <a:r>
                        <a:rPr lang="en-AU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easily scaled using AWS</a:t>
                      </a:r>
                      <a:r>
                        <a:rPr lang="en-AU" dirty="0">
                          <a:latin typeface="Segoe UI"/>
                          <a:cs typeface="Segoe UI"/>
                        </a:rPr>
                        <a:t> </a:t>
                      </a:r>
                      <a:endParaRPr lang="en-AU" dirty="0">
                        <a:latin typeface="Segoe UI"/>
                        <a:cs typeface="Segoe UI"/>
                        <a:sym typeface="Wingdings" panose="05000000000000000000" pitchFamily="2" charset="2"/>
                      </a:endParaRPr>
                    </a:p>
                    <a:p>
                      <a:pPr algn="l"/>
                      <a:r>
                        <a:rPr lang="en-AU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AWS</a:t>
                      </a:r>
                      <a:r>
                        <a:rPr lang="en-AU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auto-scaling features to ensure correct number of EC2 instances are being used</a:t>
                      </a:r>
                      <a:r>
                        <a:rPr lang="en-AU" dirty="0">
                          <a:latin typeface="Segoe UI"/>
                          <a:cs typeface="Segoe UI"/>
                        </a:rPr>
                        <a:t> </a:t>
                      </a:r>
                    </a:p>
                    <a:p>
                      <a:pPr algn="l"/>
                      <a:r>
                        <a:rPr lang="en-US" b="1" dirty="0">
                          <a:latin typeface="Segoe UI"/>
                          <a:cs typeface="Segoe UI"/>
                        </a:rPr>
                        <a:t>HTML/CSS </a:t>
                      </a:r>
                      <a:r>
                        <a:rPr lang="en-US" dirty="0">
                          <a:latin typeface="Segoe UI"/>
                          <a:cs typeface="Segoe UI"/>
                        </a:rPr>
                        <a:t>- scalability includes responsive design which needs to be considered when creating a website and this can be achieved with HTML/CSS. </a:t>
                      </a:r>
                      <a:endParaRPr lang="en-AU" dirty="0">
                        <a:latin typeface="Segoe UI"/>
                        <a:cs typeface="Segoe U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AU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JavaScript</a:t>
                      </a:r>
                      <a:r>
                        <a:rPr lang="en-AU" b="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/</a:t>
                      </a:r>
                      <a:r>
                        <a:rPr lang="en-AU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Python</a:t>
                      </a:r>
                      <a:r>
                        <a:rPr lang="en-AU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JavaScript is flexible and scalable, but Python is less scalable in terms of performance and execution speed</a:t>
                      </a:r>
                      <a:r>
                        <a:rPr lang="en-AU" dirty="0">
                          <a:latin typeface="Segoe UI"/>
                          <a:cs typeface="Segoe UI"/>
                        </a:rPr>
                        <a:t> </a:t>
                      </a:r>
                      <a:endParaRPr lang="zh-CN" altLang="en-US" dirty="0"/>
                    </a:p>
                    <a:p>
                      <a:pPr lvl="0" algn="l">
                        <a:buNone/>
                      </a:pPr>
                      <a:r>
                        <a:rPr lang="en-AU" sz="1800" b="1" i="0" u="none" strike="noStrike" noProof="0" dirty="0">
                          <a:latin typeface="Segoe UI"/>
                        </a:rPr>
                        <a:t>MongoDB (40GB)</a:t>
                      </a:r>
                      <a:r>
                        <a:rPr lang="en-AU" sz="1800" b="0" i="0" u="none" strike="noStrike" noProof="0" dirty="0">
                          <a:latin typeface="Segoe UI"/>
                        </a:rPr>
                        <a:t> –non-relational DB that is better for scaling out </a:t>
                      </a:r>
                      <a:endParaRPr lang="en-AU" dirty="0">
                        <a:sym typeface="Wingdings" panose="05000000000000000000" pitchFamily="2" charset="2"/>
                      </a:endParaRPr>
                    </a:p>
                    <a:p>
                      <a:pPr algn="l"/>
                      <a:r>
                        <a:rPr lang="en-AU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Redis</a:t>
                      </a:r>
                      <a:r>
                        <a:rPr lang="en-AU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data is stored in the server’s main memory which ensures high availability and scalability</a:t>
                      </a:r>
                      <a:r>
                        <a:rPr lang="en-AU" dirty="0">
                          <a:latin typeface="Segoe UI"/>
                          <a:cs typeface="Segoe UI"/>
                        </a:rPr>
                        <a:t> </a:t>
                      </a:r>
                    </a:p>
                    <a:p>
                      <a:pPr algn="l"/>
                      <a:r>
                        <a:rPr lang="en-AU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Nginx</a:t>
                      </a:r>
                      <a:r>
                        <a:rPr lang="en-AU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 – scale to several concurrent connections on modern hardware</a:t>
                      </a:r>
                      <a:r>
                        <a:rPr lang="en-AU" dirty="0">
                          <a:latin typeface="Segoe UI"/>
                          <a:cs typeface="Segoe UI"/>
                        </a:rPr>
                        <a:t> </a:t>
                      </a:r>
                      <a:endParaRPr lang="en-AU" dirty="0">
                        <a:latin typeface="Segoe UI"/>
                        <a:cs typeface="Segoe UI"/>
                        <a:sym typeface="Wingdings" panose="05000000000000000000" pitchFamily="2" charset="2"/>
                      </a:endParaRPr>
                    </a:p>
                    <a:p>
                      <a:pPr algn="l"/>
                      <a:r>
                        <a:rPr lang="en-AU" b="1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AWS </a:t>
                      </a:r>
                      <a:r>
                        <a:rPr lang="en-AU" b="0" dirty="0">
                          <a:latin typeface="Segoe UI"/>
                          <a:cs typeface="Segoe UI"/>
                          <a:sym typeface="Wingdings" panose="05000000000000000000" pitchFamily="2" charset="2"/>
                        </a:rPr>
                        <a:t>– same as Stack A</a:t>
                      </a:r>
                      <a:r>
                        <a:rPr lang="en-AU" b="0" dirty="0">
                          <a:latin typeface="Segoe UI"/>
                          <a:cs typeface="Segoe UI"/>
                        </a:rPr>
                        <a:t> </a:t>
                      </a:r>
                    </a:p>
                    <a:p>
                      <a:pPr algn="l"/>
                      <a:r>
                        <a:rPr lang="en-US" altLang="zh-CN" b="1" dirty="0">
                          <a:latin typeface="Segoe UI"/>
                          <a:cs typeface="Segoe UI"/>
                        </a:rPr>
                        <a:t>HTML/CSS </a:t>
                      </a:r>
                      <a:r>
                        <a:rPr lang="en-US" altLang="zh-CN" dirty="0">
                          <a:latin typeface="Segoe UI"/>
                          <a:cs typeface="Segoe UI"/>
                        </a:rPr>
                        <a:t>– same as Stack A</a:t>
                      </a:r>
                      <a:endParaRPr lang="en-AU" dirty="0">
                        <a:latin typeface="Segoe UI"/>
                        <a:cs typeface="Segoe UI"/>
                        <a:sym typeface="Wingdings" panose="05000000000000000000" pitchFamily="2" charset="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1512137"/>
                  </a:ext>
                </a:extLst>
              </a:tr>
            </a:tbl>
          </a:graphicData>
        </a:graphic>
      </p:graphicFrame>
      <p:pic>
        <p:nvPicPr>
          <p:cNvPr id="2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15DBA2D2-CC92-4D04-BC84-8068A3910E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73589" y="598984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6657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CDD4EC-72FA-4151-AC19-0AF2F7052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30000" y="563358"/>
            <a:ext cx="37620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B77BA4D-13FA-478C-B8F2-8F4056C39C76}"/>
              </a:ext>
            </a:extLst>
          </p:cNvPr>
          <p:cNvSpPr txBox="1">
            <a:spLocks/>
          </p:cNvSpPr>
          <p:nvPr/>
        </p:nvSpPr>
        <p:spPr>
          <a:xfrm>
            <a:off x="228600" y="344248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SWOT Analysis</a:t>
            </a:r>
            <a:endParaRPr lang="en-US" sz="320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3AE58B-1F60-4BA3-9F34-BCF479301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3358"/>
            <a:ext cx="3762544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6361569F-AFE6-4F4D-A50E-52D80C313D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809373"/>
              </p:ext>
            </p:extLst>
          </p:nvPr>
        </p:nvGraphicFramePr>
        <p:xfrm>
          <a:off x="1795417" y="1718992"/>
          <a:ext cx="8601166" cy="43790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00583">
                  <a:extLst>
                    <a:ext uri="{9D8B030D-6E8A-4147-A177-3AD203B41FA5}">
                      <a16:colId xmlns:a16="http://schemas.microsoft.com/office/drawing/2014/main" val="2579308112"/>
                    </a:ext>
                  </a:extLst>
                </a:gridCol>
                <a:gridCol w="4300583">
                  <a:extLst>
                    <a:ext uri="{9D8B030D-6E8A-4147-A177-3AD203B41FA5}">
                      <a16:colId xmlns:a16="http://schemas.microsoft.com/office/drawing/2014/main" val="93725985"/>
                    </a:ext>
                  </a:extLst>
                </a:gridCol>
              </a:tblGrid>
              <a:tr h="460345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STRENGTHS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WEAKNESSES 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5985149"/>
                  </a:ext>
                </a:extLst>
              </a:tr>
              <a:tr h="666992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</a:t>
                      </a:r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Low cost for the technologies </a:t>
                      </a: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Technologies are relatively easy to implement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Relational databases can allow different security for each table (user permissions)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Limited knowledge of creating a web application</a:t>
                      </a: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  Scalability more limited than Stack B </a:t>
                      </a: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Limitations could be present in the structure of relational databases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1512137"/>
                  </a:ext>
                </a:extLst>
              </a:tr>
              <a:tr h="443956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OPPORTUNITY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THREATS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457898"/>
                  </a:ext>
                </a:extLst>
              </a:tr>
              <a:tr h="666992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Use the information and learned skills to create a mobile application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Implement more security measures (potentially those mentioned for Stack B) </a:t>
                      </a: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Could create additional features such as a chat function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SQL injection </a:t>
                      </a: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Cross-site scripting attacks </a:t>
                      </a: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DDoS attacks </a:t>
                      </a: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Information leakage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7618516"/>
                  </a:ext>
                </a:extLst>
              </a:tr>
            </a:tbl>
          </a:graphicData>
        </a:graphic>
      </p:graphicFrame>
      <p:sp>
        <p:nvSpPr>
          <p:cNvPr id="19" name="Title 1">
            <a:extLst>
              <a:ext uri="{FF2B5EF4-FFF2-40B4-BE49-F238E27FC236}">
                <a16:creationId xmlns:a16="http://schemas.microsoft.com/office/drawing/2014/main" id="{5B275BE4-7488-4564-A7CF-ABC266FAE454}"/>
              </a:ext>
            </a:extLst>
          </p:cNvPr>
          <p:cNvSpPr txBox="1">
            <a:spLocks/>
          </p:cNvSpPr>
          <p:nvPr/>
        </p:nvSpPr>
        <p:spPr>
          <a:xfrm>
            <a:off x="228600" y="1008306"/>
            <a:ext cx="11734800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i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Stack A</a:t>
            </a:r>
          </a:p>
        </p:txBody>
      </p:sp>
      <p:pic>
        <p:nvPicPr>
          <p:cNvPr id="8" name="swot a">
            <a:hlinkClick r:id="" action="ppaction://media"/>
            <a:extLst>
              <a:ext uri="{FF2B5EF4-FFF2-40B4-BE49-F238E27FC236}">
                <a16:creationId xmlns:a16="http://schemas.microsoft.com/office/drawing/2014/main" id="{3249672A-9C4E-408B-88F6-7A10941451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64506" y="6147758"/>
            <a:ext cx="635479" cy="63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97418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2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CDD4EC-72FA-4151-AC19-0AF2F7052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30000" y="563358"/>
            <a:ext cx="37620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B77BA4D-13FA-478C-B8F2-8F4056C39C76}"/>
              </a:ext>
            </a:extLst>
          </p:cNvPr>
          <p:cNvSpPr txBox="1">
            <a:spLocks/>
          </p:cNvSpPr>
          <p:nvPr/>
        </p:nvSpPr>
        <p:spPr>
          <a:xfrm>
            <a:off x="228600" y="344248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SWOT Analysis</a:t>
            </a:r>
            <a:endParaRPr lang="en-US" sz="320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3AE58B-1F60-4BA3-9F34-BCF479301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3358"/>
            <a:ext cx="3762544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6361569F-AFE6-4F4D-A50E-52D80C313D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467069"/>
              </p:ext>
            </p:extLst>
          </p:nvPr>
        </p:nvGraphicFramePr>
        <p:xfrm>
          <a:off x="1795417" y="1637819"/>
          <a:ext cx="8601166" cy="46533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00583">
                  <a:extLst>
                    <a:ext uri="{9D8B030D-6E8A-4147-A177-3AD203B41FA5}">
                      <a16:colId xmlns:a16="http://schemas.microsoft.com/office/drawing/2014/main" val="2579308112"/>
                    </a:ext>
                  </a:extLst>
                </a:gridCol>
                <a:gridCol w="4300583">
                  <a:extLst>
                    <a:ext uri="{9D8B030D-6E8A-4147-A177-3AD203B41FA5}">
                      <a16:colId xmlns:a16="http://schemas.microsoft.com/office/drawing/2014/main" val="93725985"/>
                    </a:ext>
                  </a:extLst>
                </a:gridCol>
              </a:tblGrid>
              <a:tr h="460345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STRENGTHS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WEAKNESSES 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5985149"/>
                  </a:ext>
                </a:extLst>
              </a:tr>
              <a:tr h="666992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More security features</a:t>
                      </a: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Non-relational database can handle structured and unstructured data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Can be easily scaled out and up and can also handle different types of data – making it useful if the website features change in the future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Higher cost to implement and continue operating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Extra app to carry and pay for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May need to seek advice on implementation which will cost more money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1512137"/>
                  </a:ext>
                </a:extLst>
              </a:tr>
              <a:tr h="443956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OPPORTUNITY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solidFill>
                            <a:schemeClr val="bg1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THREATS</a:t>
                      </a:r>
                    </a:p>
                  </a:txBody>
                  <a:tcPr anchor="ctr">
                    <a:solidFill>
                      <a:srgbClr val="0E94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457898"/>
                  </a:ext>
                </a:extLst>
              </a:tr>
              <a:tr h="666992"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Data storage capacity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More possibilities for scaling (can accommodate for more users and potentially more functions of the website)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Loss of device (Yubikey) could lead to a breach of the system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Remote command/code execution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  <a:p>
                      <a:pPr algn="ctr"/>
                      <a:r>
                        <a:rPr lang="en-AU">
                          <a:latin typeface="Segoe UI" panose="020B0502040204020203" pitchFamily="34" charset="0"/>
                          <a:cs typeface="Segoe UI" panose="020B0502040204020203" pitchFamily="34" charset="0"/>
                          <a:sym typeface="Wingdings" panose="05000000000000000000" pitchFamily="2" charset="2"/>
                        </a:rPr>
                        <a:t> Database must be properly configured to prevent information leakage and unauthenticated access </a:t>
                      </a:r>
                      <a:endParaRPr lang="en-AU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7618516"/>
                  </a:ext>
                </a:extLst>
              </a:tr>
            </a:tbl>
          </a:graphicData>
        </a:graphic>
      </p:graphicFrame>
      <p:sp>
        <p:nvSpPr>
          <p:cNvPr id="19" name="Title 1">
            <a:extLst>
              <a:ext uri="{FF2B5EF4-FFF2-40B4-BE49-F238E27FC236}">
                <a16:creationId xmlns:a16="http://schemas.microsoft.com/office/drawing/2014/main" id="{5B275BE4-7488-4564-A7CF-ABC266FAE454}"/>
              </a:ext>
            </a:extLst>
          </p:cNvPr>
          <p:cNvSpPr txBox="1">
            <a:spLocks/>
          </p:cNvSpPr>
          <p:nvPr/>
        </p:nvSpPr>
        <p:spPr>
          <a:xfrm>
            <a:off x="228600" y="1008306"/>
            <a:ext cx="11734800" cy="2769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i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Stack B</a:t>
            </a:r>
          </a:p>
        </p:txBody>
      </p:sp>
      <p:pic>
        <p:nvPicPr>
          <p:cNvPr id="3" name="SWOT stack b ">
            <a:hlinkClick r:id="" action="ppaction://media"/>
            <a:extLst>
              <a:ext uri="{FF2B5EF4-FFF2-40B4-BE49-F238E27FC236}">
                <a16:creationId xmlns:a16="http://schemas.microsoft.com/office/drawing/2014/main" id="{B96AED18-FF5A-480B-92A4-9CDAF4F00A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72074" y="6129191"/>
            <a:ext cx="582486" cy="58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403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6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CCDD4EC-72FA-4151-AC19-0AF2F7052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30000" y="563358"/>
            <a:ext cx="3762000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BB77BA4D-13FA-478C-B8F2-8F4056C39C76}"/>
              </a:ext>
            </a:extLst>
          </p:cNvPr>
          <p:cNvSpPr txBox="1">
            <a:spLocks/>
          </p:cNvSpPr>
          <p:nvPr/>
        </p:nvSpPr>
        <p:spPr>
          <a:xfrm>
            <a:off x="228600" y="344248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UI Designs</a:t>
            </a:r>
            <a:endParaRPr lang="en-US" sz="320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43AE58B-1F60-4BA3-9F34-BCF479301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3358"/>
            <a:ext cx="3762544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B7CBC84-F257-4D28-8E82-FE5C162199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99" y="1080387"/>
            <a:ext cx="4298683" cy="2700000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E08B6763-E11B-435B-AFEF-5A8A60C87C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0318" y="1080387"/>
            <a:ext cx="4298683" cy="2700000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40FF79A6-8C06-4EC4-945D-62DDEA2561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658" y="3953097"/>
            <a:ext cx="4298684" cy="2700000"/>
          </a:xfrm>
          <a:prstGeom prst="rect">
            <a:avLst/>
          </a:prstGeom>
        </p:spPr>
      </p:pic>
      <p:pic>
        <p:nvPicPr>
          <p:cNvPr id="2" name="UI_VOICE">
            <a:hlinkClick r:id="" action="ppaction://media"/>
            <a:extLst>
              <a:ext uri="{FF2B5EF4-FFF2-40B4-BE49-F238E27FC236}">
                <a16:creationId xmlns:a16="http://schemas.microsoft.com/office/drawing/2014/main" id="{499224A3-0494-4661-AEE4-A04FB9D334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92281" y="6221296"/>
            <a:ext cx="583266" cy="58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5285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73">
      <a:dk1>
        <a:srgbClr val="000000"/>
      </a:dk1>
      <a:lt1>
        <a:sysClr val="window" lastClr="FFFFFF"/>
      </a:lt1>
      <a:dk2>
        <a:srgbClr val="585858"/>
      </a:dk2>
      <a:lt2>
        <a:srgbClr val="E3E3E3"/>
      </a:lt2>
      <a:accent1>
        <a:srgbClr val="E20613"/>
      </a:accent1>
      <a:accent2>
        <a:srgbClr val="A9C038"/>
      </a:accent2>
      <a:accent3>
        <a:srgbClr val="11AEC7"/>
      </a:accent3>
      <a:accent4>
        <a:srgbClr val="F59F26"/>
      </a:accent4>
      <a:accent5>
        <a:srgbClr val="0062A9"/>
      </a:accent5>
      <a:accent6>
        <a:srgbClr val="EB6047"/>
      </a:accent6>
      <a:hlink>
        <a:srgbClr val="8ED9F6"/>
      </a:hlink>
      <a:folHlink>
        <a:srgbClr val="C0000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455520_Project analysis, from 24Slides_SL_V1.potx" id="{55E7247F-78B2-40DB-9AFE-D4DD42FA8F09}" vid="{22E2FD65-A32D-4798-AF43-CE42F250BDD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FD05317-60D6-4B3A-8545-888496D1A8E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F609EDA-869E-4BE5-AE5D-B898C584B6FF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1A00BBF-EEBB-4E18-B8CB-F926EAAC48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Project analysis, from 24Slides</Template>
  <TotalTime>0</TotalTime>
  <Words>611</Words>
  <Application>Microsoft Office PowerPoint</Application>
  <PresentationFormat>Widescreen</PresentationFormat>
  <Paragraphs>165</Paragraphs>
  <Slides>11</Slides>
  <Notes>6</Notes>
  <HiddenSlides>0</HiddenSlides>
  <MMClips>11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Segoe UI </vt:lpstr>
      <vt:lpstr>Arial</vt:lpstr>
      <vt:lpstr>Calibri</vt:lpstr>
      <vt:lpstr>Century Gothic</vt:lpstr>
      <vt:lpstr>Segoe UI</vt:lpstr>
      <vt:lpstr>Segoe UI Light</vt:lpstr>
      <vt:lpstr>Wingdings</vt:lpstr>
      <vt:lpstr>Office Theme</vt:lpstr>
      <vt:lpstr>Sprint 2 Retrospective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1 Retrospective</dc:title>
  <dc:creator/>
  <cp:revision>1</cp:revision>
  <dcterms:created xsi:type="dcterms:W3CDTF">2020-05-02T22:37:13Z</dcterms:created>
  <dcterms:modified xsi:type="dcterms:W3CDTF">2020-05-28T09:14:43Z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